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61" r:id="rId4"/>
    <p:sldId id="265" r:id="rId5"/>
    <p:sldId id="264" r:id="rId6"/>
    <p:sldId id="267" r:id="rId7"/>
    <p:sldId id="266" r:id="rId8"/>
  </p:sldIdLst>
  <p:sldSz cx="12192000" cy="6858000"/>
  <p:notesSz cx="6858000" cy="9144000"/>
  <p:embeddedFontLst>
    <p:embeddedFont>
      <p:font typeface="210 맨발의청춘 L" panose="02020603020101020101" pitchFamily="18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8" autoAdjust="0"/>
    <p:restoredTop sz="94660"/>
  </p:normalViewPr>
  <p:slideViewPr>
    <p:cSldViewPr snapToGrid="0">
      <p:cViewPr varScale="1">
        <p:scale>
          <a:sx n="53" d="100"/>
          <a:sy n="53" d="100"/>
        </p:scale>
        <p:origin x="29" y="5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6E345-8D06-43AB-93F7-4528A18D4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6C2536-1683-4D6D-AF9A-7F578E7AB2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850EF4-3A80-4CC6-A6A1-5AFD8875E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09C8D6-D6D6-477A-ADB6-1238A22E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BD842A-30BD-4321-B6D0-94998A486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192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CA237D-3AB8-4CEE-A5E7-7FDA54631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355251-2B9E-4679-8A0B-CDAB663102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042229-AFFC-4B64-8C75-1A1873F49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FFA2E0-7874-41CD-AE2C-7F6D76F48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3688F0-2B32-4D78-AF8E-7302570A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24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48A80B-049E-43D1-A3BC-CAF213991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D08326-ABF2-4765-BCB6-65D263E3AF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BD6A46-2C79-4ED4-BED9-D09A8E6F0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C7F281-9711-493D-89B6-D3847C7A3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69B8C3-F00F-47DA-9EC6-35ED6636B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974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18A581-1860-415A-BDEA-20E845448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5B4ED1-3AF7-442A-A1C5-42D1F5CEB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4E17D0-63AC-4AAA-B747-713793EDC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4BF0A7-7C2C-44C2-AA5B-22A23520D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C7854E-99CD-4A64-BBFC-3472F5848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6193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9AD387-FEA4-49DD-ABFB-779C9CA52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0DA4CF-EC94-4142-A4F4-A798A3591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D901E5-209F-476D-9FC6-D17FC0025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B711D8-1093-4C3E-8DC2-C0ACB3D61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F3C66E-22BD-44E1-A9D5-D6E91806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389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E1B43B-0845-4070-A2EC-7C6AB348A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BC1950-B05C-437A-B0DB-528A24CD61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CA668E-D084-4081-BE96-9B8E1191F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D35C6F-9C57-462C-82EF-40217F926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F97F2-A83E-4F0A-964D-D281A6DAD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475A5D-DC09-4578-AA37-98AB2AF06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455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84CEC-1C35-4CAD-9F51-B296F8616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658751-DC18-4C7F-A0F9-45A7C3597D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9159BEA-1350-4001-B758-CE1470D8E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1B8AA10-8586-4BB5-A0CD-8AE2D49BF4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0E9057-7CB5-4296-B6C5-9583388BFB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BBA8DD-A5D2-424A-9103-A08CDEC47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7E62158-0F4C-4BA8-8C0E-04AE56E1C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5FA9B41-D7A6-497C-82BB-95BC3B960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360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8D3290-73AB-4C41-ABDB-ABC2CB7FB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66DFB8A-1D45-4D20-BE62-065FD7F42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E781D7-905C-4D64-A320-1057AC4D5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AABD9C-F5B4-4875-841F-95A3DC5C1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580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2DC487F-714E-4E46-A4D4-DD6E8734B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F6C476A-173C-4301-A214-A47081B8B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AD1369-A18E-4B73-BAFC-430A4EA59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9605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89EC8C-4FDF-4A14-AA46-0584C30C9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EE5AD7-8728-462C-ABAD-58A146633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3F0FBD-92B1-4D2C-8448-2E247DFD6D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A90512-8172-4D04-87AA-3E97172F3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2736DD-1530-404F-BE73-5F9ED7FAF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01DFF2-52FC-4D0B-B4C5-BA6D0F6FD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380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2001B-6B20-4714-A93B-89762BACF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B867F27-93EC-4F11-B5B0-AA4BBD6FEF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2CE10C-127B-42AF-A769-7A19C7E1C2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C7AB56-8994-4DF2-A1EA-AB3E0E285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3ED6C5-B71A-4379-BCE5-093EB1AA0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919072-AFEC-4FAB-8D03-72A154E53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448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ED0345-164C-4C3F-A26A-176DD5094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BC4868-9E76-4C6E-AFFF-7AFF3230C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71A98B-CF7A-4ACE-9833-EE4DE6FB39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BE03-4501-43B6-A818-84C2A3C0DE56}" type="datetimeFigureOut">
              <a:rPr lang="ko-KR" altLang="en-US" smtClean="0"/>
              <a:t>2020-11-27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2D50C4-E153-4ED9-B3B2-8BE285F3AA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0D110B-F332-4F60-95A5-B9292D4315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0C3E8-116D-42A8-A861-FACAE9271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450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bkshin.tistory.com/entry/%EB%A8%B8%EC%8B%A0%EB%9F%AC%EB%8B%9D-2%EC%84%9C%ED%8F%AC%ED%8A%B8-%EB%B2%A1%ED%84%B0-%EB%A8%B8%EC%8B%A0-SVM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avinci-ai.tistory.com/18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ilyheumsi.tistory.com/167" TargetMode="External"/><Relationship Id="rId2" Type="http://schemas.openxmlformats.org/officeDocument/2006/relationships/hyperlink" Target="https://bitcodic.tistory.com/108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, Python 분석과 프로그래밍의 친구 (by R Friend) :: '강화학습' 태그의 글 목록">
            <a:extLst>
              <a:ext uri="{FF2B5EF4-FFF2-40B4-BE49-F238E27FC236}">
                <a16:creationId xmlns:a16="http://schemas.microsoft.com/office/drawing/2014/main" id="{FCCC51D4-BCD1-4EF1-A984-4F589BD75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395" y="130716"/>
            <a:ext cx="8384948" cy="6712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596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07232B-CEB0-4B9C-87C8-BC7F2C21836E}"/>
              </a:ext>
            </a:extLst>
          </p:cNvPr>
          <p:cNvSpPr txBox="1"/>
          <p:nvPr/>
        </p:nvSpPr>
        <p:spPr>
          <a:xfrm>
            <a:off x="406401" y="391886"/>
            <a:ext cx="14949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/>
              <a:t>회귀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C8353F-0FC4-47A9-B3BC-33D828F93C26}"/>
              </a:ext>
            </a:extLst>
          </p:cNvPr>
          <p:cNvSpPr txBox="1"/>
          <p:nvPr/>
        </p:nvSpPr>
        <p:spPr>
          <a:xfrm>
            <a:off x="1683657" y="1698171"/>
            <a:ext cx="5915274" cy="44319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ko-KR" altLang="en-US" sz="48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선형회귀</a:t>
            </a:r>
            <a:endParaRPr lang="en-US" altLang="ko-KR" sz="48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altLang="ko-KR" sz="48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Decision Tree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altLang="ko-KR" sz="48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Random Forest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altLang="ko-KR" sz="48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SVM</a:t>
            </a:r>
          </a:p>
        </p:txBody>
      </p:sp>
    </p:spTree>
    <p:extLst>
      <p:ext uri="{BB962C8B-B14F-4D97-AF65-F5344CB8AC3E}">
        <p14:creationId xmlns:p14="http://schemas.microsoft.com/office/powerpoint/2010/main" val="2676323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07232B-CEB0-4B9C-87C8-BC7F2C21836E}"/>
              </a:ext>
            </a:extLst>
          </p:cNvPr>
          <p:cNvSpPr txBox="1"/>
          <p:nvPr/>
        </p:nvSpPr>
        <p:spPr>
          <a:xfrm>
            <a:off x="406401" y="391886"/>
            <a:ext cx="52106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/>
              <a:t>선형회귀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688C2C-70DE-4926-9CEA-29476E49460D}"/>
              </a:ext>
            </a:extLst>
          </p:cNvPr>
          <p:cNvSpPr txBox="1"/>
          <p:nvPr/>
        </p:nvSpPr>
        <p:spPr>
          <a:xfrm>
            <a:off x="696685" y="1295177"/>
            <a:ext cx="96374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선형회귀란 종속변수 </a:t>
            </a:r>
            <a:r>
              <a:rPr lang="en-US" altLang="ko-KR" sz="20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y</a:t>
            </a:r>
            <a:r>
              <a:rPr lang="ko-KR" altLang="en-US" sz="20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와 독립변수 </a:t>
            </a:r>
            <a:r>
              <a:rPr lang="en-US" altLang="ko-KR" sz="20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X</a:t>
            </a:r>
            <a:r>
              <a:rPr lang="ko-KR" altLang="en-US" sz="20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의 상관관계가 선형으로 설명되는 회귀 분석</a:t>
            </a:r>
            <a:endParaRPr lang="en-US" altLang="ko-KR" sz="20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DAEF56-96E1-42DF-BE60-3AA570441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557" y="1857198"/>
            <a:ext cx="7957288" cy="4731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9739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07232B-CEB0-4B9C-87C8-BC7F2C21836E}"/>
              </a:ext>
            </a:extLst>
          </p:cNvPr>
          <p:cNvSpPr txBox="1"/>
          <p:nvPr/>
        </p:nvSpPr>
        <p:spPr>
          <a:xfrm>
            <a:off x="406401" y="391886"/>
            <a:ext cx="52106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hlinkClick r:id="rId2"/>
              </a:rPr>
              <a:t>SVM</a:t>
            </a:r>
            <a:endParaRPr lang="ko-KR" altLang="en-US" sz="4400" b="1" dirty="0"/>
          </a:p>
        </p:txBody>
      </p:sp>
      <p:pic>
        <p:nvPicPr>
          <p:cNvPr id="3074" name="Picture 2" descr="SVM(Support Vector Machine), 커널법 : 네이버 블로그">
            <a:extLst>
              <a:ext uri="{FF2B5EF4-FFF2-40B4-BE49-F238E27FC236}">
                <a16:creationId xmlns:a16="http://schemas.microsoft.com/office/drawing/2014/main" id="{B46A5530-F25E-42C2-8635-BF5EEDE1F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447" y="1472293"/>
            <a:ext cx="9243105" cy="484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973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테이블이(가) 표시된 사진&#10;&#10;자동 생성된 설명">
            <a:extLst>
              <a:ext uri="{FF2B5EF4-FFF2-40B4-BE49-F238E27FC236}">
                <a16:creationId xmlns:a16="http://schemas.microsoft.com/office/drawing/2014/main" id="{63D90276-532B-4715-A476-F680ED532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99628" y="643466"/>
            <a:ext cx="8192744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9461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ACEBDF-5E1B-42EB-B553-7AE93D077139}"/>
              </a:ext>
            </a:extLst>
          </p:cNvPr>
          <p:cNvSpPr txBox="1"/>
          <p:nvPr/>
        </p:nvSpPr>
        <p:spPr>
          <a:xfrm>
            <a:off x="406400" y="391886"/>
            <a:ext cx="115098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4000" b="1" i="0" dirty="0">
                <a:effectLst/>
                <a:latin typeface="+mj-lt"/>
                <a:ea typeface="210 맨발의청춘 L" panose="02020603020101020101" pitchFamily="18" charset="-127"/>
                <a:hlinkClick r:id="rId2"/>
              </a:rPr>
              <a:t>Cross-Validation (k-Fold Cross Validation)</a:t>
            </a:r>
            <a:endParaRPr lang="en-US" altLang="ko-KR" sz="4000" b="1" i="0" dirty="0">
              <a:effectLst/>
              <a:latin typeface="+mj-lt"/>
              <a:ea typeface="210 맨발의청춘 L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066E03-E8F9-4467-A364-892E834EDF06}"/>
              </a:ext>
            </a:extLst>
          </p:cNvPr>
          <p:cNvSpPr txBox="1"/>
          <p:nvPr/>
        </p:nvSpPr>
        <p:spPr>
          <a:xfrm>
            <a:off x="544286" y="1161327"/>
            <a:ext cx="10276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여러가지의 검증법이 있지만 가장 유명한</a:t>
            </a:r>
            <a:r>
              <a:rPr lang="en-US" altLang="ko-KR" sz="2400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sz="2400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교차 검증</a:t>
            </a:r>
            <a:r>
              <a:rPr lang="en-US" altLang="ko-KR" sz="2400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!</a:t>
            </a:r>
            <a:endParaRPr lang="en-US" altLang="ko-KR" sz="2400" b="1" i="0" dirty="0">
              <a:effectLst/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A2E7F9D7-F957-4A61-B847-BCC47F049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389" y="1867784"/>
            <a:ext cx="6638698" cy="4598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1808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07232B-CEB0-4B9C-87C8-BC7F2C21836E}"/>
              </a:ext>
            </a:extLst>
          </p:cNvPr>
          <p:cNvSpPr txBox="1"/>
          <p:nvPr/>
        </p:nvSpPr>
        <p:spPr>
          <a:xfrm>
            <a:off x="406401" y="391886"/>
            <a:ext cx="63572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/>
              <a:t>예제</a:t>
            </a:r>
            <a:r>
              <a:rPr lang="en-US" altLang="ko-KR" sz="4400" b="1" dirty="0"/>
              <a:t>(</a:t>
            </a:r>
            <a:r>
              <a:rPr lang="ko-KR" altLang="en-US" sz="4400" b="1" dirty="0"/>
              <a:t>전복의 나이 예측</a:t>
            </a:r>
            <a:r>
              <a:rPr lang="en-US" altLang="ko-KR" sz="4400" b="1" dirty="0"/>
              <a:t>)</a:t>
            </a:r>
            <a:endParaRPr lang="ko-KR" altLang="en-US" sz="4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C78E65-055F-47CD-B5CC-DBBF3EA25E1D}"/>
              </a:ext>
            </a:extLst>
          </p:cNvPr>
          <p:cNvSpPr txBox="1"/>
          <p:nvPr/>
        </p:nvSpPr>
        <p:spPr>
          <a:xfrm>
            <a:off x="1048657" y="2389164"/>
            <a:ext cx="1009468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rgbClr val="33333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설명변수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: 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전복의 ‘성별’</a:t>
            </a:r>
            <a:r>
              <a:rPr lang="en-US" altLang="ko-KR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‘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키’</a:t>
            </a:r>
            <a:r>
              <a:rPr lang="en-US" altLang="ko-KR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‘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지름’</a:t>
            </a:r>
            <a:r>
              <a:rPr lang="en-US" altLang="ko-KR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‘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높이’</a:t>
            </a:r>
            <a:r>
              <a:rPr lang="en-US" altLang="ko-KR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‘</a:t>
            </a:r>
            <a:r>
              <a:rPr lang="ko-KR" altLang="en-US" sz="3200" b="0" i="0" dirty="0" err="1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전체무게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’</a:t>
            </a:r>
            <a:r>
              <a:rPr lang="en-US" altLang="ko-KR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</a:t>
            </a:r>
          </a:p>
          <a:p>
            <a:r>
              <a:rPr lang="en-US" altLang="ko-KR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‘</a:t>
            </a:r>
            <a:r>
              <a:rPr lang="ko-KR" altLang="en-US" sz="3200" b="0" i="0" dirty="0" err="1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몸통무게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’</a:t>
            </a:r>
            <a:r>
              <a:rPr lang="en-US" altLang="ko-KR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‘</a:t>
            </a:r>
            <a:r>
              <a:rPr lang="ko-KR" altLang="en-US" sz="3200" b="0" i="0" dirty="0" err="1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내장무게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’</a:t>
            </a:r>
            <a:r>
              <a:rPr lang="en-US" altLang="ko-KR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‘</a:t>
            </a:r>
            <a:r>
              <a:rPr lang="ko-KR" altLang="en-US" sz="3200" b="0" i="0" dirty="0" err="1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껍질무게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’</a:t>
            </a:r>
            <a:endParaRPr lang="en-US" altLang="ko-KR" sz="3200" b="0" i="0" dirty="0">
              <a:solidFill>
                <a:srgbClr val="333333"/>
              </a:solidFill>
              <a:effectLst/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endParaRPr lang="en-US" altLang="ko-KR" sz="3200" dirty="0">
              <a:solidFill>
                <a:srgbClr val="333333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endParaRPr lang="en-US" altLang="ko-KR" sz="3200" dirty="0">
              <a:solidFill>
                <a:srgbClr val="333333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예측 </a:t>
            </a:r>
            <a:r>
              <a:rPr lang="en-US" altLang="ko-KR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: 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‘껍질의 </a:t>
            </a:r>
            <a:r>
              <a:rPr lang="ko-KR" altLang="en-US" sz="3200" b="0" i="0" dirty="0" err="1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고리수’를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예측한 뒤 예측된 ‘껍질의 </a:t>
            </a:r>
            <a:r>
              <a:rPr lang="ko-KR" altLang="en-US" sz="3200" b="0" i="0" dirty="0" err="1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고리수’에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1.5</a:t>
            </a:r>
            <a:r>
              <a:rPr lang="ko-KR" altLang="en-US" sz="3200" b="0" i="0" dirty="0">
                <a:solidFill>
                  <a:srgbClr val="333333"/>
                </a:solidFill>
                <a:effectLst/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를 더하면 전복의 나이가 </a:t>
            </a:r>
            <a:r>
              <a:rPr lang="ko-KR" altLang="en-US" sz="3200" dirty="0">
                <a:solidFill>
                  <a:srgbClr val="33333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된다</a:t>
            </a:r>
            <a:r>
              <a:rPr lang="en-US" altLang="ko-KR" sz="3200" dirty="0">
                <a:solidFill>
                  <a:srgbClr val="33333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ko-KR" altLang="en-US" sz="32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D1FED0-E30B-4964-B037-8E5616C48E70}"/>
              </a:ext>
            </a:extLst>
          </p:cNvPr>
          <p:cNvSpPr txBox="1"/>
          <p:nvPr/>
        </p:nvSpPr>
        <p:spPr>
          <a:xfrm>
            <a:off x="8374742" y="593467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2"/>
              </a:rPr>
              <a:t>https://bitcodic.tistory.com/108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https://dailyheumsi.tistory.com/167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4325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115</Words>
  <Application>Microsoft Office PowerPoint</Application>
  <PresentationFormat>와이드스크린</PresentationFormat>
  <Paragraphs>18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210 맨발의청춘 L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이가현</dc:creator>
  <cp:lastModifiedBy>이가현</cp:lastModifiedBy>
  <cp:revision>15</cp:revision>
  <dcterms:created xsi:type="dcterms:W3CDTF">2020-11-25T17:57:08Z</dcterms:created>
  <dcterms:modified xsi:type="dcterms:W3CDTF">2020-11-27T14:29:53Z</dcterms:modified>
</cp:coreProperties>
</file>

<file path=docProps/thumbnail.jpeg>
</file>